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veat" charset="-18"/>
      <p:regular r:id="rId20"/>
      <p:bold r:id="rId21"/>
    </p:embeddedFont>
    <p:embeddedFont>
      <p:font typeface="Playfair Display" charset="-18"/>
      <p:regular r:id="rId22"/>
      <p:bold r:id="rId23"/>
      <p:italic r:id="rId24"/>
      <p:boldItalic r:id="rId25"/>
    </p:embeddedFont>
    <p:embeddedFont>
      <p:font typeface="Lato" charset="-18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62c0075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62c0075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62c0075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62c0075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62c0075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62c0075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762c0075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762c0075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762c0075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762c0075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762c0075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762c0075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762c0075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762c0075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62c0075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62c0075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62c0075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62c0075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62c0075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762c0075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62c0075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62c0075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62c0075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62c0075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62c0075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762c0075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62c0075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762c0075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762c0075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762c0075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62c0075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62c0075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T4ONn8jux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youtu.be/UsuR6OEdQf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eotech.hr/rimske-ceste-spomenik-povijesti-i-cestogradnj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547/604/35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cMGUBP1c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">
                <a:latin typeface="Caveat"/>
                <a:ea typeface="Caveat"/>
                <a:cs typeface="Caveat"/>
                <a:sym typeface="Caveat"/>
              </a:rPr>
              <a:t>RIMSKO GRADITELJSTVO I KOMUNIKACIJE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954075"/>
            <a:ext cx="7893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" sz="1400">
                <a:latin typeface="Arial"/>
                <a:ea typeface="Arial"/>
                <a:cs typeface="Arial"/>
                <a:sym typeface="Arial"/>
              </a:rPr>
              <a:t>POV OŠ C.5.1. Učenik obrazlaže važnost izuma i tehnologije u prapovijesti starome vijeku.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>B</a:t>
            </a:r>
            <a:r>
              <a:rPr lang="hr" dirty="0" smtClean="0">
                <a:solidFill>
                  <a:srgbClr val="000000"/>
                </a:solidFill>
              </a:rPr>
              <a:t>orilišta/arene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475" y="936100"/>
            <a:ext cx="4488650" cy="34572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2"/>
          <p:cNvSpPr/>
          <p:nvPr/>
        </p:nvSpPr>
        <p:spPr>
          <a:xfrm>
            <a:off x="547700" y="2178850"/>
            <a:ext cx="2702700" cy="11430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Pročitaj tekst u udžbeniku na str</a:t>
            </a:r>
            <a:r>
              <a:rPr lang="hr" dirty="0" smtClean="0"/>
              <a:t>. 203</a:t>
            </a:r>
            <a:r>
              <a:rPr lang="hr" dirty="0"/>
              <a:t>. i napiši odgovore na pitanja u bilježnicu.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>Ttrkališta</a:t>
            </a:r>
            <a:r>
              <a:rPr lang="hr" dirty="0">
                <a:solidFill>
                  <a:srgbClr val="000000"/>
                </a:solidFill>
              </a:rPr>
              <a:t>/ </a:t>
            </a:r>
            <a:r>
              <a:rPr lang="hr" dirty="0" smtClean="0">
                <a:solidFill>
                  <a:srgbClr val="000000"/>
                </a:solidFill>
              </a:rPr>
              <a:t>Circus </a:t>
            </a:r>
            <a:r>
              <a:rPr lang="hr" dirty="0">
                <a:solidFill>
                  <a:srgbClr val="000000"/>
                </a:solidFill>
              </a:rPr>
              <a:t>Maximus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5795975" y="762000"/>
            <a:ext cx="30960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Izgrađen je za utrke </a:t>
            </a:r>
            <a:r>
              <a:rPr lang="hr" sz="1600" dirty="0" smtClean="0">
                <a:latin typeface="Arial"/>
                <a:ea typeface="Arial"/>
                <a:cs typeface="Arial"/>
                <a:sym typeface="Arial"/>
              </a:rPr>
              <a:t>konja –dvokolica</a:t>
            </a: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Gradnja započinje u vrijeme vladavine petog kralja, a dodatno su ga proširivali Cezar, Tit Flavije i Trajan.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Nakon gradnje Koloseuma gubi na važnosti.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50" y="1452574"/>
            <a:ext cx="4936550" cy="304092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L</a:t>
            </a:r>
            <a:r>
              <a:rPr lang="hr" dirty="0" smtClean="0">
                <a:solidFill>
                  <a:srgbClr val="000000"/>
                </a:solidFill>
              </a:rPr>
              <a:t>imes/granica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29875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Hadrijanov </a:t>
            </a:r>
            <a:r>
              <a:rPr lang="hr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zid</a:t>
            </a:r>
            <a:r>
              <a:rPr lang="hr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" dirty="0" smtClean="0">
                <a:latin typeface="Arial"/>
                <a:ea typeface="Arial"/>
                <a:cs typeface="Arial"/>
                <a:sym typeface="Arial"/>
              </a:rPr>
              <a:t>– izgrađen </a:t>
            </a:r>
            <a:r>
              <a:rPr lang="hr" dirty="0">
                <a:latin typeface="Arial"/>
                <a:ea typeface="Arial"/>
                <a:cs typeface="Arial"/>
                <a:sym typeface="Arial"/>
              </a:rPr>
              <a:t>u 2</a:t>
            </a:r>
            <a:r>
              <a:rPr lang="hr" dirty="0" smtClean="0">
                <a:latin typeface="Arial"/>
                <a:ea typeface="Arial"/>
                <a:cs typeface="Arial"/>
                <a:sym typeface="Arial"/>
              </a:rPr>
              <a:t>. st</a:t>
            </a:r>
            <a:r>
              <a:rPr lang="hr" dirty="0">
                <a:latin typeface="Arial"/>
                <a:ea typeface="Arial"/>
                <a:cs typeface="Arial"/>
                <a:sym typeface="Arial"/>
              </a:rPr>
              <a:t>. za obranu od napada barbara Pikta, sa </a:t>
            </a:r>
            <a:r>
              <a:rPr lang="hr" dirty="0" smtClean="0">
                <a:latin typeface="Arial"/>
                <a:ea typeface="Arial"/>
                <a:cs typeface="Arial"/>
                <a:sym typeface="Arial"/>
              </a:rPr>
              <a:t>sjevera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latin typeface="Arial"/>
                <a:ea typeface="Arial"/>
                <a:cs typeface="Arial"/>
                <a:sym typeface="Arial"/>
              </a:rPr>
              <a:t>Granica/limes u provinciji Britaniji.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latin typeface="Arial"/>
                <a:ea typeface="Arial"/>
                <a:cs typeface="Arial"/>
                <a:sym typeface="Arial"/>
              </a:rPr>
              <a:t>Danas je uvršten na UNESCO-v popis svjetske baštine.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latin typeface="Arial"/>
                <a:ea typeface="Arial"/>
                <a:cs typeface="Arial"/>
                <a:sym typeface="Arial"/>
              </a:rPr>
              <a:t>Pogledaj </a:t>
            </a:r>
            <a:r>
              <a:rPr lang="hr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rekonstrukciju</a:t>
            </a:r>
            <a:r>
              <a:rPr lang="hr" dirty="0">
                <a:latin typeface="Arial"/>
                <a:ea typeface="Arial"/>
                <a:cs typeface="Arial"/>
                <a:sym typeface="Arial"/>
              </a:rPr>
              <a:t> gradnje zida.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463" y="2921800"/>
            <a:ext cx="2466975" cy="18478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R</a:t>
            </a:r>
            <a:r>
              <a:rPr lang="hr" dirty="0" smtClean="0">
                <a:solidFill>
                  <a:srgbClr val="000000"/>
                </a:solidFill>
              </a:rPr>
              <a:t>imske </a:t>
            </a:r>
            <a:r>
              <a:rPr lang="hr" dirty="0">
                <a:solidFill>
                  <a:srgbClr val="000000"/>
                </a:solidFill>
              </a:rPr>
              <a:t>ceste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572000" y="372725"/>
            <a:ext cx="4260300" cy="41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Rimske ceste imaj veliku važnost. Nakon osvajanja Rimljani grade ceste kako bi osvojena područja povezali s provincijama → brži protok vojske i razvoj trgovine.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Najpoznatija cesta bila je Via Appia, izgrađena u 4</a:t>
            </a:r>
            <a:r>
              <a:rPr lang="hr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st. pr. Kr</a:t>
            </a:r>
            <a:r>
              <a:rPr lang="hr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ista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Cestama se putovalo pješice, na konjima ili kolima, najčešće u grupama zbog straha od napada razbojnika.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hr" sz="1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svakih tisuću koraka bio je postavljen MILJOKAZ( lat. </a:t>
            </a:r>
            <a:r>
              <a:rPr lang="hr" sz="16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milliarium</a:t>
            </a:r>
            <a:r>
              <a:rPr lang="hr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Označavao je udaljenost od Rima.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399" y="1393025"/>
            <a:ext cx="1780725" cy="34456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5" name="Google Shape;155;p25"/>
          <p:cNvCxnSpPr/>
          <p:nvPr/>
        </p:nvCxnSpPr>
        <p:spPr>
          <a:xfrm rot="10800000" flipH="1">
            <a:off x="2774150" y="3631525"/>
            <a:ext cx="1666800" cy="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Kako se gradi cesta?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1057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Iskopa se okvir  širine  5-7 m i dubine 1-2 m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Na dno se stavlja pijesak i kreč, pa redom: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veliki komadi kamenja, postavljeni okomito, učvršćeni glinom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sloj drobljenog kamenja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sloj usitnjene cigle,pijeska i kreča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hr" sz="14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gornji, zadnji sloj, od nabitog šljunka ili popločen kamenim pločama</a:t>
            </a:r>
            <a:endParaRPr sz="1400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400" y="654850"/>
            <a:ext cx="3836200" cy="3206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3" name="Google Shape;163;p26"/>
          <p:cNvCxnSpPr/>
          <p:nvPr/>
        </p:nvCxnSpPr>
        <p:spPr>
          <a:xfrm>
            <a:off x="1583525" y="2738450"/>
            <a:ext cx="5226900" cy="36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26"/>
          <p:cNvCxnSpPr/>
          <p:nvPr/>
        </p:nvCxnSpPr>
        <p:spPr>
          <a:xfrm rot="10800000" flipH="1">
            <a:off x="2809875" y="2500350"/>
            <a:ext cx="33456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26"/>
          <p:cNvCxnSpPr/>
          <p:nvPr/>
        </p:nvCxnSpPr>
        <p:spPr>
          <a:xfrm rot="10800000" flipH="1">
            <a:off x="3500450" y="2071800"/>
            <a:ext cx="2500200" cy="116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6"/>
          <p:cNvCxnSpPr/>
          <p:nvPr/>
        </p:nvCxnSpPr>
        <p:spPr>
          <a:xfrm rot="10800000" flipH="1">
            <a:off x="4667250" y="1500325"/>
            <a:ext cx="893100" cy="19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6"/>
          <p:cNvSpPr txBox="1"/>
          <p:nvPr/>
        </p:nvSpPr>
        <p:spPr>
          <a:xfrm>
            <a:off x="4274350" y="40719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Izvor: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 u="sng">
                <a:solidFill>
                  <a:schemeClr val="hlink"/>
                </a:solidFill>
                <a:hlinkClick r:id="rId4"/>
              </a:rPr>
              <a:t>https://www.geotech.hr/rimske-ceste-spomenik-povijesti-i-cestogradnje/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K</a:t>
            </a:r>
            <a:r>
              <a:rPr lang="hr" dirty="0" smtClean="0">
                <a:solidFill>
                  <a:srgbClr val="000000"/>
                </a:solidFill>
              </a:rPr>
              <a:t>omunikacije </a:t>
            </a:r>
            <a:r>
              <a:rPr lang="hr" dirty="0">
                <a:solidFill>
                  <a:srgbClr val="000000"/>
                </a:solidFill>
              </a:rPr>
              <a:t>na moru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Uz pomoć </a:t>
            </a:r>
            <a:r>
              <a:rPr lang="hr" dirty="0" smtClean="0"/>
              <a:t>udžbenika  (str</a:t>
            </a:r>
            <a:r>
              <a:rPr lang="hr" dirty="0"/>
              <a:t>. 206.), odgovori na sljedeća pitanja: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K</a:t>
            </a:r>
            <a:r>
              <a:rPr lang="hr" dirty="0" smtClean="0"/>
              <a:t>oje </a:t>
            </a:r>
            <a:r>
              <a:rPr lang="hr" dirty="0"/>
              <a:t>još  puteve</a:t>
            </a:r>
            <a:r>
              <a:rPr lang="hr" dirty="0" smtClean="0"/>
              <a:t>, osim </a:t>
            </a:r>
            <a:r>
              <a:rPr lang="hr" dirty="0"/>
              <a:t>kopnenih, koriste Rimljani</a:t>
            </a:r>
            <a:r>
              <a:rPr lang="hr" dirty="0" smtClean="0"/>
              <a:t>?  </a:t>
            </a:r>
            <a:endParaRPr lang="hr" dirty="0" smtClean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 smtClean="0"/>
              <a:t>Kako se orijentiraju?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 smtClean="0"/>
              <a:t>Koja </a:t>
            </a:r>
            <a:r>
              <a:rPr lang="hr" dirty="0"/>
              <a:t>je najveća rimska luka?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</a:t>
            </a:r>
            <a:r>
              <a:rPr lang="hr" dirty="0" smtClean="0"/>
              <a:t>repiši</a:t>
            </a:r>
            <a:endParaRPr dirty="0"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Rimljani – vrsni </a:t>
            </a:r>
            <a:r>
              <a:rPr lang="hr" dirty="0"/>
              <a:t>graditelji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/>
              <a:t>Gradnja: cesta,mostova, akvedukta,koloseuma, mostova</a:t>
            </a:r>
            <a:r>
              <a:rPr lang="hr" dirty="0" smtClean="0"/>
              <a:t>...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 kraj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3"/>
              </a:rPr>
              <a:t>KVIZ</a:t>
            </a:r>
            <a:r>
              <a:rPr lang="hr" dirty="0"/>
              <a:t> </a:t>
            </a:r>
            <a:r>
              <a:rPr lang="hr" dirty="0" smtClean="0"/>
              <a:t>– provjeri </a:t>
            </a:r>
            <a:r>
              <a:rPr lang="hr" dirty="0"/>
              <a:t>prepoznaješ li rimske građevine!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/>
              <a:t>Izvori za učenike: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/>
              <a:t>S</a:t>
            </a:r>
            <a:r>
              <a:rPr lang="hr" dirty="0" smtClean="0"/>
              <a:t>. Bančić, T. Matanić</a:t>
            </a:r>
            <a:r>
              <a:rPr lang="hr" dirty="0"/>
              <a:t>: KLIO 5</a:t>
            </a:r>
            <a:r>
              <a:rPr lang="hr" dirty="0" smtClean="0"/>
              <a:t>, Školska knjiga, </a:t>
            </a:r>
            <a:r>
              <a:rPr lang="hr" dirty="0"/>
              <a:t>Zagreb 2019.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Nakon današnjeg rada moći ćeš: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imenovati,prepoznati i  opisati građevine koje grade Rimljani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navesti barem tri građevine koje se nalaze na Forumu Romanumu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objasniti važnost gradnje cesta za razvoj gospodarstva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hr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hr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današnji rad ti je potrebno:</a:t>
            </a: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udžbenik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bilježnica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olovka</a:t>
            </a:r>
            <a:r>
              <a:rPr lang="hr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gumica</a:t>
            </a: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bilježnicu napiši naslov i datum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2" name="Google Shape;82;p15"/>
          <p:cNvSpPr/>
          <p:nvPr/>
        </p:nvSpPr>
        <p:spPr>
          <a:xfrm>
            <a:off x="857250" y="3889775"/>
            <a:ext cx="6483000" cy="1028700"/>
          </a:xfrm>
          <a:prstGeom prst="horizontalScroll">
            <a:avLst>
              <a:gd name="adj" fmla="val 125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 b="1">
                <a:latin typeface="Caveat"/>
                <a:ea typeface="Caveat"/>
                <a:cs typeface="Caveat"/>
                <a:sym typeface="Caveat"/>
              </a:rPr>
              <a:t>                 RIMSKO GRADITELJSTVO I KOMUNIKACIJE</a:t>
            </a:r>
            <a:endParaRPr sz="2100" b="1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Ponovimo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</a:rPr>
              <a:t>K</a:t>
            </a:r>
            <a:r>
              <a:rPr lang="hr" dirty="0" smtClean="0">
                <a:solidFill>
                  <a:srgbClr val="000000"/>
                </a:solidFill>
              </a:rPr>
              <a:t>ako </a:t>
            </a:r>
            <a:r>
              <a:rPr lang="hr" dirty="0">
                <a:solidFill>
                  <a:srgbClr val="000000"/>
                </a:solidFill>
              </a:rPr>
              <a:t>dijelimo rimsku prošlost?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 smtClean="0">
                <a:solidFill>
                  <a:srgbClr val="000000"/>
                </a:solidFill>
              </a:rPr>
              <a:t>Što </a:t>
            </a:r>
            <a:r>
              <a:rPr lang="hr" dirty="0">
                <a:solidFill>
                  <a:srgbClr val="000000"/>
                </a:solidFill>
              </a:rPr>
              <a:t>je Forum?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</a:rPr>
              <a:t>Š</a:t>
            </a:r>
            <a:r>
              <a:rPr lang="hr" dirty="0" smtClean="0">
                <a:solidFill>
                  <a:srgbClr val="000000"/>
                </a:solidFill>
              </a:rPr>
              <a:t>to </a:t>
            </a:r>
            <a:r>
              <a:rPr lang="hr" dirty="0">
                <a:solidFill>
                  <a:srgbClr val="000000"/>
                </a:solidFill>
              </a:rPr>
              <a:t>je romanizacija?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 charset="0"/>
              <a:buChar char="•"/>
            </a:pPr>
            <a:r>
              <a:rPr lang="hr" dirty="0">
                <a:solidFill>
                  <a:srgbClr val="000000"/>
                </a:solidFill>
              </a:rPr>
              <a:t>Š</a:t>
            </a:r>
            <a:r>
              <a:rPr lang="hr" dirty="0" smtClean="0">
                <a:solidFill>
                  <a:srgbClr val="000000"/>
                </a:solidFill>
              </a:rPr>
              <a:t>to </a:t>
            </a:r>
            <a:r>
              <a:rPr lang="hr" dirty="0">
                <a:solidFill>
                  <a:srgbClr val="000000"/>
                </a:solidFill>
              </a:rPr>
              <a:t>su domus, insula, vila?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RIMSKO GRADITELJSTVO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Rimski graditelji bili su vrsni majstori.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Koriste opeku i kamen, žbuku i povezuju ih betonom.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Beton dobivaju mješavinom raznih </a:t>
            </a:r>
            <a:r>
              <a:rPr lang="hr" dirty="0" smtClean="0">
                <a:solidFill>
                  <a:srgbClr val="000000"/>
                </a:solidFill>
              </a:rPr>
              <a:t>materijala – vulkanski </a:t>
            </a:r>
            <a:r>
              <a:rPr lang="hr" dirty="0">
                <a:solidFill>
                  <a:srgbClr val="000000"/>
                </a:solidFill>
              </a:rPr>
              <a:t>pepeo i vapno, tj. pečeni kameni vapnenac.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757375" y="3654025"/>
            <a:ext cx="2814600" cy="1157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Prouči sliku na str. 202. i odgovori na pitanja koja se nalaze uz sliku.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</a:pPr>
            <a:r>
              <a:rPr lang="hr" dirty="0"/>
              <a:t>odgovore napiši u bilježnicu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Š</a:t>
            </a:r>
            <a:r>
              <a:rPr lang="hr" dirty="0" smtClean="0">
                <a:solidFill>
                  <a:srgbClr val="000000"/>
                </a:solidFill>
              </a:rPr>
              <a:t>to </a:t>
            </a:r>
            <a:r>
              <a:rPr lang="hr" dirty="0">
                <a:solidFill>
                  <a:srgbClr val="000000"/>
                </a:solidFill>
              </a:rPr>
              <a:t>su sve gradili Rimljani?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mostove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-HR" dirty="0" smtClean="0"/>
              <a:t>v</a:t>
            </a:r>
            <a:r>
              <a:rPr lang="hr" dirty="0" smtClean="0"/>
              <a:t>odovo d – akvedukt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-HR" dirty="0" smtClean="0"/>
              <a:t>k</a:t>
            </a:r>
            <a:r>
              <a:rPr lang="hr" dirty="0" smtClean="0"/>
              <a:t>upališta – terme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slavoluke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hramove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-HR" dirty="0" smtClean="0"/>
              <a:t>b</a:t>
            </a:r>
            <a:r>
              <a:rPr lang="hr" dirty="0" smtClean="0"/>
              <a:t>orilišta – Koloseum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trkališta </a:t>
            </a:r>
            <a:r>
              <a:rPr lang="hr" dirty="0" smtClean="0"/>
              <a:t>– Circus </a:t>
            </a:r>
            <a:r>
              <a:rPr lang="hr" dirty="0"/>
              <a:t>Maximus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ceste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>A</a:t>
            </a:r>
            <a:r>
              <a:rPr lang="hr" dirty="0" smtClean="0">
                <a:solidFill>
                  <a:srgbClr val="000000"/>
                </a:solidFill>
              </a:rPr>
              <a:t>kvedukt – vodovod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39387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 smtClean="0">
                <a:solidFill>
                  <a:schemeClr val="hlink"/>
                </a:solidFill>
                <a:hlinkClick r:id="rId3"/>
              </a:rPr>
              <a:t>Akvedukt</a:t>
            </a:r>
            <a:r>
              <a:rPr lang="hr" u="sng" dirty="0" smtClean="0">
                <a:solidFill>
                  <a:schemeClr val="hlink"/>
                </a:solidFill>
              </a:rPr>
              <a:t> </a:t>
            </a:r>
            <a:r>
              <a:rPr lang="hr" dirty="0" smtClean="0"/>
              <a:t>– građevina </a:t>
            </a:r>
            <a:r>
              <a:rPr lang="hr" dirty="0"/>
              <a:t>koja dovodi vodu iz okolice do grada.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/>
              <a:t>Rimljani, ali prije njih i </a:t>
            </a:r>
            <a:r>
              <a:rPr lang="hr" dirty="0" smtClean="0"/>
              <a:t>Asirci, Babilonci </a:t>
            </a:r>
            <a:r>
              <a:rPr lang="hr" dirty="0"/>
              <a:t>i drugi grade takav vodovod jer su smatrali da voda mora biti u padu kako bi došla do cilja.</a:t>
            </a:r>
            <a:endParaRPr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675" y="1178725"/>
            <a:ext cx="4428623" cy="33218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9"/>
          <p:cNvSpPr txBox="1"/>
          <p:nvPr/>
        </p:nvSpPr>
        <p:spPr>
          <a:xfrm>
            <a:off x="5024450" y="44648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DIOKLECIJANOV AKVEDUKT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>K</a:t>
            </a:r>
            <a:r>
              <a:rPr lang="hr" dirty="0" smtClean="0">
                <a:solidFill>
                  <a:srgbClr val="000000"/>
                </a:solidFill>
              </a:rPr>
              <a:t>upališta – terme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095375"/>
            <a:ext cx="3736500" cy="3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dirty="0"/>
              <a:t>Rimljani odlaze u terme zbog druženja.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700" dirty="0"/>
              <a:t>Kao i danas, u termama postoji nekoliko prostorija za opuštanje.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700" dirty="0"/>
              <a:t>Mjesto za odlaganje stvari, vježbaonica</a:t>
            </a:r>
            <a:r>
              <a:rPr lang="hr" sz="1700" dirty="0" smtClean="0"/>
              <a:t>, bazeni </a:t>
            </a:r>
            <a:r>
              <a:rPr lang="hr" sz="1700" dirty="0"/>
              <a:t>s hladnom i toplom vodom.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700" dirty="0"/>
              <a:t>U </a:t>
            </a:r>
            <a:r>
              <a:rPr lang="hr" sz="1700" dirty="0" smtClean="0"/>
              <a:t>4. st</a:t>
            </a:r>
            <a:r>
              <a:rPr lang="hr" sz="1700" dirty="0"/>
              <a:t>. postojale su 354 terme, od kojih su najveće bile: Karakaline,Trajanove i Dioklecijanove.</a:t>
            </a:r>
            <a:endParaRPr sz="1700" dirty="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725" y="1017725"/>
            <a:ext cx="3086025" cy="27708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S</a:t>
            </a:r>
            <a:r>
              <a:rPr lang="hr" dirty="0" smtClean="0">
                <a:solidFill>
                  <a:srgbClr val="000000"/>
                </a:solidFill>
              </a:rPr>
              <a:t>lavoluci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3391200" cy="15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500">
                <a:latin typeface="Arial"/>
                <a:ea typeface="Arial"/>
                <a:cs typeface="Arial"/>
                <a:sym typeface="Arial"/>
              </a:rPr>
              <a:t>Slavoluci se grade u čast pobjede u vojnom pohodu. Na njemu najčešće piše mjesto pohoda, ime vladara/vojskovođe i reljefni prikaz borbi.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52" y="773900"/>
            <a:ext cx="2430527" cy="316945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00" y="2938500"/>
            <a:ext cx="2240750" cy="163574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1"/>
          <p:cNvSpPr txBox="1"/>
          <p:nvPr/>
        </p:nvSpPr>
        <p:spPr>
          <a:xfrm>
            <a:off x="5822150" y="39433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SLAVOLUK SERGIJEVACA PULA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23875" y="46172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Lato"/>
                <a:ea typeface="Lato"/>
                <a:cs typeface="Lato"/>
                <a:sym typeface="Lato"/>
              </a:rPr>
              <a:t>KONSTANTINOV </a:t>
            </a:r>
            <a:r>
              <a:rPr lang="hr" dirty="0" smtClean="0">
                <a:latin typeface="Lato"/>
                <a:ea typeface="Lato"/>
                <a:cs typeface="Lato"/>
                <a:sym typeface="Lato"/>
              </a:rPr>
              <a:t>SLAVOLUK – Rim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On-screen Show (16:9)</PresentationFormat>
  <Paragraphs>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Caveat</vt:lpstr>
      <vt:lpstr>Playfair Display</vt:lpstr>
      <vt:lpstr>Lato</vt:lpstr>
      <vt:lpstr>Calibri</vt:lpstr>
      <vt:lpstr>Blue &amp; Gold</vt:lpstr>
      <vt:lpstr>RIMSKO GRADITELJSTVO I KOMUNIKACIJE</vt:lpstr>
      <vt:lpstr>Nakon današnjeg rada moći ćeš:</vt:lpstr>
      <vt:lpstr>Za današnji rad ti je potrebno:</vt:lpstr>
      <vt:lpstr>Ponovimo</vt:lpstr>
      <vt:lpstr>RIMSKO GRADITELJSTVO</vt:lpstr>
      <vt:lpstr>Što su sve gradili Rimljani?</vt:lpstr>
      <vt:lpstr>Akvedukt – vodovod</vt:lpstr>
      <vt:lpstr>Kupališta – terme</vt:lpstr>
      <vt:lpstr>Slavoluci</vt:lpstr>
      <vt:lpstr>Borilišta/arene</vt:lpstr>
      <vt:lpstr>Ttrkališta/ Circus Maximus</vt:lpstr>
      <vt:lpstr>Limes/granica</vt:lpstr>
      <vt:lpstr>Rimske ceste</vt:lpstr>
      <vt:lpstr>Kako se gradi cesta?</vt:lpstr>
      <vt:lpstr>Komunikacije na moru</vt:lpstr>
      <vt:lpstr>Prepiši</vt:lpstr>
      <vt:lpstr>Za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RIMSKO GRADITELJSTVO I KOMUNIKACIJE</dc:title>
  <cp:lastModifiedBy>dvukelic</cp:lastModifiedBy>
  <cp:revision>1</cp:revision>
  <dcterms:modified xsi:type="dcterms:W3CDTF">2020-05-26T08:37:04Z</dcterms:modified>
</cp:coreProperties>
</file>